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2e924e68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2e924e68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33bf66d8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33bf66d8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2e924e68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2e924e68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2e924e68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2e924e68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33bf66d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33bf66d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e924e68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2e924e68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01798de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01798d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2e924e68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2e924e68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2e924e68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2e924e68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33bf66d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33bf66d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e924e68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2e924e68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2e924e68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2e924e68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01798de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01798de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2e924e68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2e924e68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2e924e68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2e924e68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33bf66d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33bf66d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2e924e68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2e924e68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01798de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01798de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2e924e68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2e924e68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e924e68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2e924e68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33bf66d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33bf66d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2e924e68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2e924e68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2e924e68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2e924e68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2e924e68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2e924e68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0293cc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0293cc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40293cc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40293cc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33bf66d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33bf66d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aa90138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aa90138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1798def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1798def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endingclub.com/company/lendingclub-reviews" TargetMode="External"/><Relationship Id="rId4" Type="http://schemas.openxmlformats.org/officeDocument/2006/relationships/hyperlink" Target="https://www.trustpilot.com/review/lendingclub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873150" y="3946675"/>
            <a:ext cx="16815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 Agrawal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225" y="2571751"/>
            <a:ext cx="2013348" cy="7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Process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classification count</a:t>
            </a:r>
            <a:endParaRPr/>
          </a:p>
        </p:txBody>
      </p:sp>
      <p:pic>
        <p:nvPicPr>
          <p:cNvPr id="198" name="Google Shape;198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63" y="130785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change with time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87" y="1222600"/>
            <a:ext cx="7305323" cy="36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Clouds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1499300" y="4617475"/>
            <a:ext cx="18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5957663" y="4617475"/>
            <a:ext cx="18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67324" cy="29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275" y="1460250"/>
            <a:ext cx="4367324" cy="291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Inferences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1297500" y="1402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-GB" sz="1629"/>
              <a:t>Some people complained about the high processing fee for the application</a:t>
            </a:r>
            <a:endParaRPr sz="16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/>
          </a:p>
          <a:p>
            <a:pPr indent="-305117" lvl="0" marL="457200" rtl="0" algn="l"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-GB" sz="1629"/>
              <a:t>Few customers had issues with </a:t>
            </a:r>
            <a:r>
              <a:rPr lang="en-GB" sz="1629"/>
              <a:t>the</a:t>
            </a:r>
            <a:r>
              <a:rPr lang="en-GB" sz="1629"/>
              <a:t> long time it took for the application procedure to be </a:t>
            </a:r>
            <a:r>
              <a:rPr lang="en-GB" sz="1629"/>
              <a:t>completed</a:t>
            </a:r>
            <a:endParaRPr sz="16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/>
          </a:p>
          <a:p>
            <a:pPr indent="-305117" lvl="0" marL="457200" rtl="0" algn="l"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-GB" sz="1629"/>
              <a:t>There is no way of knowing the status of the application and the customer did not know if the loan was approved until it was funded into bank account</a:t>
            </a:r>
            <a:endParaRPr sz="162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classification count</a:t>
            </a:r>
            <a:endParaRPr/>
          </a:p>
        </p:txBody>
      </p:sp>
      <p:pic>
        <p:nvPicPr>
          <p:cNvPr id="230" name="Google Shape;230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13" y="130785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change with time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162" y="1186325"/>
            <a:ext cx="7277574" cy="36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Clouds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6575"/>
            <a:ext cx="4336525" cy="289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1434450" y="441632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5930425" y="4416300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25" y="1460250"/>
            <a:ext cx="4213013" cy="28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Inferences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1297500" y="1474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One of the most common issue was that the loan was first denied by the company but after a few days the fund was automatically </a:t>
            </a:r>
            <a:r>
              <a:rPr lang="en-GB" sz="1500"/>
              <a:t>transferred to their bank accounts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While most of the customers get their funds in a short time, some people said that it took a long time to get their deposit even after the loan was approved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Some people felt that there should be a number for customer service for any assistance in the process and sometimes it takes too long to get a representative on the phone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 rot="-271">
            <a:off x="773110" y="1825188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    Objective </a:t>
            </a:r>
            <a:endParaRPr sz="30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4760900" y="16827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To perform sentiment analysis on the collected user reviews of LendingClub and find out areas where customers face problems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 Rates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classification count</a:t>
            </a:r>
            <a:endParaRPr/>
          </a:p>
        </p:txBody>
      </p:sp>
      <p:pic>
        <p:nvPicPr>
          <p:cNvPr id="262" name="Google Shape;262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63" y="130785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change with time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25" y="1088800"/>
            <a:ext cx="7356123" cy="36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Clouds</a:t>
            </a:r>
            <a:endParaRPr/>
          </a:p>
        </p:txBody>
      </p:sp>
      <p:sp>
        <p:nvSpPr>
          <p:cNvPr id="274" name="Google Shape;274;p35"/>
          <p:cNvSpPr txBox="1"/>
          <p:nvPr/>
        </p:nvSpPr>
        <p:spPr>
          <a:xfrm>
            <a:off x="1338388" y="4498375"/>
            <a:ext cx="19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5833363" y="4498375"/>
            <a:ext cx="19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28587" cy="28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387" y="1460250"/>
            <a:ext cx="4355960" cy="28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Inferences</a:t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1297500" y="1567550"/>
            <a:ext cx="7038900" cy="3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Some people found the interest rate high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Few customers complained that the actual rate that was charged was not what the company quoted.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Experience</a:t>
            </a:r>
            <a:endParaRPr/>
          </a:p>
        </p:txBody>
      </p:sp>
      <p:sp>
        <p:nvSpPr>
          <p:cNvPr id="289" name="Google Shape;289;p3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classification count</a:t>
            </a:r>
            <a:endParaRPr/>
          </a:p>
        </p:txBody>
      </p:sp>
      <p:pic>
        <p:nvPicPr>
          <p:cNvPr id="295" name="Google Shape;295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63" y="121015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change </a:t>
            </a:r>
            <a:r>
              <a:rPr lang="en-GB"/>
              <a:t>with</a:t>
            </a:r>
            <a:r>
              <a:rPr lang="en-GB"/>
              <a:t> time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50" y="1038150"/>
            <a:ext cx="7556798" cy="37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Clouds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1451388" y="4492600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5937913" y="4492600"/>
            <a:ext cx="17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31570" cy="28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370" y="1460250"/>
            <a:ext cx="4316064" cy="2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Inferences</a:t>
            </a:r>
            <a:endParaRPr/>
          </a:p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800"/>
              <a:t>Submitting a website help request has proven unsuccessful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4800"/>
              <a:t>Online dashboard has lags and it has to be refreshed several times to get an up to date view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4800"/>
              <a:t>Even after unsubscribing, the spam marketing mails from </a:t>
            </a:r>
            <a:r>
              <a:rPr lang="en-GB" sz="4800"/>
              <a:t>the company</a:t>
            </a:r>
            <a:r>
              <a:rPr lang="en-GB" sz="4800"/>
              <a:t> are sent to some customers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4800"/>
              <a:t>It is hard to pay off the loan early and there is no way to add more money to your monthly payment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    Data </a:t>
            </a:r>
            <a:endParaRPr sz="30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data was </a:t>
            </a:r>
            <a:r>
              <a:rPr lang="en-GB" sz="1800"/>
              <a:t>scraped</a:t>
            </a:r>
            <a:r>
              <a:rPr lang="en-GB" sz="1800"/>
              <a:t> from two sources i.e.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LendingClub</a:t>
            </a:r>
            <a:r>
              <a:rPr lang="en-GB" sz="1800"/>
              <a:t>  and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TrustPilot</a:t>
            </a:r>
            <a:r>
              <a:rPr lang="en-GB" sz="1800"/>
              <a:t> websites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 It consists of around 10000 user reviews from verified profiles. 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Columns in the dataset are Title, Content, Time and Tags.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sp>
        <p:nvSpPr>
          <p:cNvPr id="322" name="Google Shape;322;p4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Process</a:t>
            </a:r>
            <a:endParaRPr sz="28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data was first extracted and collected </a:t>
            </a:r>
            <a:r>
              <a:rPr lang="en-GB" sz="1700"/>
              <a:t>from the two sources.</a:t>
            </a:r>
            <a:endParaRPr sz="17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It was then pre processed and this includes standardising the time format, removal of numerical characters, spelling correction, etc.</a:t>
            </a:r>
            <a:endParaRPr sz="17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sentiment analysis was then done for four parameters i.e. Application Process, Service, Interest Rates and Customer experience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on whole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 of Reviews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5042" r="0" t="0"/>
          <a:stretch/>
        </p:blipFill>
        <p:spPr>
          <a:xfrm>
            <a:off x="773700" y="1391300"/>
            <a:ext cx="3142625" cy="279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75" y="1391300"/>
            <a:ext cx="4523040" cy="2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Reviews proportion from the two sources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378" y="1421075"/>
            <a:ext cx="5529249" cy="34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change with time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050" y="1124750"/>
            <a:ext cx="7469801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Clouds</a:t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1536788" y="4401175"/>
            <a:ext cx="16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Positive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562638" y="4401175"/>
            <a:ext cx="16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190284" cy="27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84" y="1460250"/>
            <a:ext cx="4194062" cy="27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